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Assistant Regular" panose="020B0604020202020204" charset="-79"/>
      <p:regular r:id="rId20"/>
    </p:embeddedFont>
    <p:embeddedFont>
      <p:font typeface="Calibri" panose="020F0502020204030204" pitchFamily="34" charset="0"/>
      <p:regular r:id="rId21"/>
      <p:bold r:id="rId22"/>
      <p:italic r:id="rId23"/>
      <p:boldItalic r:id="rId24"/>
    </p:embeddedFont>
    <p:embeddedFont>
      <p:font typeface="Halant Medium" panose="020B0604020202020204" charset="0"/>
      <p:regular r:id="rId25"/>
    </p:embeddedFont>
    <p:embeddedFont>
      <p:font typeface="HK Grotesk Bold" panose="020B0604020202020204" charset="0"/>
      <p:regular r:id="rId26"/>
    </p:embeddedFont>
    <p:embeddedFont>
      <p:font typeface="Open Sans" panose="020B0604020202020204" charset="0"/>
      <p:regular r:id="rId27"/>
    </p:embeddedFont>
    <p:embeddedFont>
      <p:font typeface="Open Sans Bold" panose="020B0604020202020204" charset="0"/>
      <p:regular r:id="rId28"/>
    </p:embeddedFont>
    <p:embeddedFont>
      <p:font typeface="Open Sans Extra Bold" panose="020B0604020202020204" charset="0"/>
      <p:regular r:id="rId29"/>
    </p:embeddedFont>
    <p:embeddedFont>
      <p:font typeface="Open Sans Italics" panose="020B0604020202020204" charset="0"/>
      <p:regular r:id="rId30"/>
    </p:embeddedFont>
    <p:embeddedFont>
      <p:font typeface="Open Sans Light"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1138" y="30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3292" y="4423324"/>
            <a:ext cx="10724012" cy="3702902"/>
            <a:chOff x="0" y="0"/>
            <a:chExt cx="14298683" cy="4937203"/>
          </a:xfrm>
        </p:grpSpPr>
        <p:sp>
          <p:nvSpPr>
            <p:cNvPr id="3" name="TextBox 3"/>
            <p:cNvSpPr txBox="1"/>
            <p:nvPr/>
          </p:nvSpPr>
          <p:spPr>
            <a:xfrm>
              <a:off x="0" y="2769563"/>
              <a:ext cx="9499197" cy="2167639"/>
            </a:xfrm>
            <a:prstGeom prst="rect">
              <a:avLst/>
            </a:prstGeom>
          </p:spPr>
          <p:txBody>
            <a:bodyPr lIns="0" tIns="0" rIns="0" bIns="0" rtlCol="0" anchor="t">
              <a:spAutoFit/>
            </a:bodyPr>
            <a:lstStyle/>
            <a:p>
              <a:pPr>
                <a:lnSpc>
                  <a:spcPts val="6720"/>
                </a:lnSpc>
              </a:pPr>
              <a:r>
                <a:rPr lang="en-US" sz="4800">
                  <a:solidFill>
                    <a:srgbClr val="731F7D"/>
                  </a:solidFill>
                  <a:latin typeface="Halant Medium"/>
                </a:rPr>
                <a:t>Submitting by -:</a:t>
              </a:r>
            </a:p>
            <a:p>
              <a:pPr marL="1036320" lvl="1" indent="-518160">
                <a:lnSpc>
                  <a:spcPts val="6720"/>
                </a:lnSpc>
                <a:buFont typeface="Arial"/>
                <a:buChar char="•"/>
              </a:pPr>
              <a:r>
                <a:rPr lang="en-US" sz="4800">
                  <a:solidFill>
                    <a:srgbClr val="731F7D"/>
                  </a:solidFill>
                  <a:latin typeface="Halant Medium"/>
                </a:rPr>
                <a:t>Nishant Kumar</a:t>
              </a:r>
            </a:p>
          </p:txBody>
        </p:sp>
        <p:sp>
          <p:nvSpPr>
            <p:cNvPr id="4" name="TextBox 4"/>
            <p:cNvSpPr txBox="1"/>
            <p:nvPr/>
          </p:nvSpPr>
          <p:spPr>
            <a:xfrm>
              <a:off x="0" y="19050"/>
              <a:ext cx="14298683" cy="2083331"/>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Minor Project</a:t>
              </a:r>
            </a:p>
          </p:txBody>
        </p:sp>
      </p:grpSp>
      <p:pic>
        <p:nvPicPr>
          <p:cNvPr id="5" name="Picture 5"/>
          <p:cNvPicPr>
            <a:picLocks noChangeAspect="1"/>
          </p:cNvPicPr>
          <p:nvPr/>
        </p:nvPicPr>
        <p:blipFill>
          <a:blip r:embed="rId2"/>
          <a:srcRect/>
          <a:stretch>
            <a:fillRect/>
          </a:stretch>
        </p:blipFill>
        <p:spPr>
          <a:xfrm rot="-5624184">
            <a:off x="9104389" y="354927"/>
            <a:ext cx="8218652" cy="7314600"/>
          </a:xfrm>
          <a:prstGeom prst="rect">
            <a:avLst/>
          </a:prstGeom>
        </p:spPr>
      </p:pic>
      <p:pic>
        <p:nvPicPr>
          <p:cNvPr id="6" name="Picture 6"/>
          <p:cNvPicPr>
            <a:picLocks noChangeAspect="1"/>
          </p:cNvPicPr>
          <p:nvPr/>
        </p:nvPicPr>
        <p:blipFill>
          <a:blip r:embed="rId3"/>
          <a:srcRect/>
          <a:stretch>
            <a:fillRect/>
          </a:stretch>
        </p:blipFill>
        <p:spPr>
          <a:xfrm rot="-5017281">
            <a:off x="8658355" y="2918569"/>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4975935" y="6999624"/>
            <a:ext cx="3324089" cy="31786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0" y="31260"/>
            <a:ext cx="18288000" cy="31337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 Command of Installing </a:t>
            </a:r>
          </a:p>
          <a:p>
            <a:pPr algn="ctr">
              <a:lnSpc>
                <a:spcPts val="12599"/>
              </a:lnSpc>
            </a:pPr>
            <a:r>
              <a:rPr lang="en-US" sz="9000">
                <a:solidFill>
                  <a:srgbClr val="FFFFFF"/>
                </a:solidFill>
                <a:latin typeface="Open Sans Extra Bold"/>
              </a:rPr>
              <a:t>OpenCV</a:t>
            </a:r>
          </a:p>
        </p:txBody>
      </p:sp>
      <p:pic>
        <p:nvPicPr>
          <p:cNvPr id="3" name="Picture 3"/>
          <p:cNvPicPr>
            <a:picLocks noChangeAspect="1"/>
          </p:cNvPicPr>
          <p:nvPr/>
        </p:nvPicPr>
        <p:blipFill>
          <a:blip r:embed="rId2"/>
          <a:srcRect t="8657" r="176" b="8657"/>
          <a:stretch>
            <a:fillRect/>
          </a:stretch>
        </p:blipFill>
        <p:spPr>
          <a:xfrm>
            <a:off x="1100925" y="4101283"/>
            <a:ext cx="16158375" cy="59392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274936" y="1921237"/>
            <a:ext cx="12296469" cy="2535555"/>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Here we're using two function of cv2 class in openCV -:</a:t>
            </a:r>
          </a:p>
          <a:p>
            <a:pPr algn="ctr">
              <a:lnSpc>
                <a:spcPts val="5040"/>
              </a:lnSpc>
            </a:pPr>
            <a:endParaRPr lang="en-US" sz="3600">
              <a:solidFill>
                <a:srgbClr val="FFFFFF"/>
              </a:solidFill>
              <a:latin typeface="Open Sans"/>
            </a:endParaRPr>
          </a:p>
          <a:p>
            <a:pPr marL="777240" lvl="1" indent="-388620">
              <a:lnSpc>
                <a:spcPts val="5040"/>
              </a:lnSpc>
              <a:buFont typeface="Arial"/>
              <a:buChar char="•"/>
            </a:pPr>
            <a:r>
              <a:rPr lang="en-US" sz="3600">
                <a:solidFill>
                  <a:srgbClr val="FFFFFF"/>
                </a:solidFill>
                <a:latin typeface="Open Sans"/>
              </a:rPr>
              <a:t>Videocapture()</a:t>
            </a:r>
          </a:p>
          <a:p>
            <a:pPr marL="777240" lvl="1" indent="-388620">
              <a:lnSpc>
                <a:spcPts val="5040"/>
              </a:lnSpc>
              <a:buFont typeface="Arial"/>
              <a:buChar char="•"/>
            </a:pPr>
            <a:r>
              <a:rPr lang="en-US" sz="3600">
                <a:solidFill>
                  <a:srgbClr val="FFFFFF"/>
                </a:solidFill>
                <a:latin typeface="Open Sans"/>
              </a:rPr>
              <a:t>CascadeClassifier()</a:t>
            </a:r>
          </a:p>
        </p:txBody>
      </p:sp>
      <p:pic>
        <p:nvPicPr>
          <p:cNvPr id="3" name="Picture 3"/>
          <p:cNvPicPr>
            <a:picLocks noChangeAspect="1"/>
          </p:cNvPicPr>
          <p:nvPr/>
        </p:nvPicPr>
        <p:blipFill>
          <a:blip r:embed="rId2"/>
          <a:srcRect b="1404"/>
          <a:stretch>
            <a:fillRect/>
          </a:stretch>
        </p:blipFill>
        <p:spPr>
          <a:xfrm>
            <a:off x="274936" y="5361964"/>
            <a:ext cx="17633288" cy="4063898"/>
          </a:xfrm>
          <a:prstGeom prst="rect">
            <a:avLst/>
          </a:prstGeom>
        </p:spPr>
      </p:pic>
      <p:sp>
        <p:nvSpPr>
          <p:cNvPr id="4" name="TextBox 4"/>
          <p:cNvSpPr txBox="1"/>
          <p:nvPr/>
        </p:nvSpPr>
        <p:spPr>
          <a:xfrm>
            <a:off x="274936" y="7112"/>
            <a:ext cx="3539014"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Code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0" y="84183"/>
            <a:ext cx="14206962" cy="3815715"/>
          </a:xfrm>
          <a:prstGeom prst="rect">
            <a:avLst/>
          </a:prstGeom>
        </p:spPr>
        <p:txBody>
          <a:bodyPr lIns="0" tIns="0" rIns="0" bIns="0" rtlCol="0" anchor="t">
            <a:spAutoFit/>
          </a:bodyPr>
          <a:lstStyle/>
          <a:p>
            <a:pPr algn="ctr">
              <a:lnSpc>
                <a:spcPts val="5040"/>
              </a:lnSpc>
            </a:pPr>
            <a:r>
              <a:rPr lang="en-US" sz="3600">
                <a:solidFill>
                  <a:srgbClr val="FFFFFF"/>
                </a:solidFill>
                <a:latin typeface="Open Sans"/>
              </a:rPr>
              <a:t>Now we're using the while loop to perform the following actions -:</a:t>
            </a:r>
          </a:p>
          <a:p>
            <a:pPr algn="ctr">
              <a:lnSpc>
                <a:spcPts val="5040"/>
              </a:lnSpc>
            </a:pPr>
            <a:endParaRPr lang="en-US" sz="3600">
              <a:solidFill>
                <a:srgbClr val="FFFFFF"/>
              </a:solidFill>
              <a:latin typeface="Open Sans"/>
            </a:endParaRPr>
          </a:p>
          <a:p>
            <a:pPr marL="777240" lvl="1" indent="-388620">
              <a:lnSpc>
                <a:spcPts val="5040"/>
              </a:lnSpc>
              <a:buFont typeface="Arial"/>
              <a:buChar char="•"/>
            </a:pPr>
            <a:r>
              <a:rPr lang="en-US" sz="3600">
                <a:solidFill>
                  <a:srgbClr val="FFFFFF"/>
                </a:solidFill>
                <a:latin typeface="Open Sans"/>
              </a:rPr>
              <a:t>To capture video frame-by-frame.</a:t>
            </a:r>
          </a:p>
          <a:p>
            <a:pPr marL="777240" lvl="1" indent="-388620">
              <a:lnSpc>
                <a:spcPts val="5040"/>
              </a:lnSpc>
              <a:buFont typeface="Arial"/>
              <a:buChar char="•"/>
            </a:pPr>
            <a:r>
              <a:rPr lang="en-US" sz="3600">
                <a:solidFill>
                  <a:srgbClr val="FFFFFF"/>
                </a:solidFill>
                <a:latin typeface="Open Sans"/>
              </a:rPr>
              <a:t>Two operations will be done on frame :</a:t>
            </a:r>
          </a:p>
          <a:p>
            <a:pPr marL="2331720" lvl="3" indent="-582930">
              <a:lnSpc>
                <a:spcPts val="5040"/>
              </a:lnSpc>
              <a:buFont typeface="Arial"/>
              <a:buChar char="￭"/>
            </a:pPr>
            <a:r>
              <a:rPr lang="en-US" sz="3600">
                <a:solidFill>
                  <a:srgbClr val="FFFFFF"/>
                </a:solidFill>
                <a:latin typeface="Open Sans"/>
              </a:rPr>
              <a:t>converting the frame into gray scale image.</a:t>
            </a:r>
          </a:p>
          <a:p>
            <a:pPr marL="2331720" lvl="3" indent="-582930">
              <a:lnSpc>
                <a:spcPts val="5040"/>
              </a:lnSpc>
              <a:buFont typeface="Arial"/>
              <a:buChar char="￭"/>
            </a:pPr>
            <a:r>
              <a:rPr lang="en-US" sz="3600">
                <a:solidFill>
                  <a:srgbClr val="FFFFFF"/>
                </a:solidFill>
                <a:latin typeface="Open Sans"/>
              </a:rPr>
              <a:t>using detectMultiScale to detect multiple faces.</a:t>
            </a:r>
          </a:p>
        </p:txBody>
      </p:sp>
      <p:pic>
        <p:nvPicPr>
          <p:cNvPr id="3" name="Picture 3"/>
          <p:cNvPicPr>
            <a:picLocks noChangeAspect="1"/>
          </p:cNvPicPr>
          <p:nvPr/>
        </p:nvPicPr>
        <p:blipFill>
          <a:blip r:embed="rId2"/>
          <a:srcRect t="960" r="610" b="960"/>
          <a:stretch>
            <a:fillRect/>
          </a:stretch>
        </p:blipFill>
        <p:spPr>
          <a:xfrm>
            <a:off x="2434307" y="4045999"/>
            <a:ext cx="12462403" cy="62410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41" b="12541"/>
          <a:stretch>
            <a:fillRect/>
          </a:stretch>
        </p:blipFill>
        <p:spPr>
          <a:xfrm>
            <a:off x="338074" y="1348582"/>
            <a:ext cx="14633019" cy="2422130"/>
          </a:xfrm>
          <a:prstGeom prst="rect">
            <a:avLst/>
          </a:prstGeom>
        </p:spPr>
      </p:pic>
      <p:pic>
        <p:nvPicPr>
          <p:cNvPr id="3" name="Picture 3"/>
          <p:cNvPicPr>
            <a:picLocks noChangeAspect="1"/>
          </p:cNvPicPr>
          <p:nvPr/>
        </p:nvPicPr>
        <p:blipFill>
          <a:blip r:embed="rId3"/>
          <a:srcRect t="2570"/>
          <a:stretch>
            <a:fillRect/>
          </a:stretch>
        </p:blipFill>
        <p:spPr>
          <a:xfrm>
            <a:off x="761006" y="5143500"/>
            <a:ext cx="15631515" cy="5063875"/>
          </a:xfrm>
          <a:prstGeom prst="rect">
            <a:avLst/>
          </a:prstGeom>
        </p:spPr>
      </p:pic>
      <p:sp>
        <p:nvSpPr>
          <p:cNvPr id="4" name="TextBox 4"/>
          <p:cNvSpPr txBox="1"/>
          <p:nvPr/>
        </p:nvSpPr>
        <p:spPr>
          <a:xfrm>
            <a:off x="338074" y="335660"/>
            <a:ext cx="16054446" cy="693040"/>
          </a:xfrm>
          <a:prstGeom prst="rect">
            <a:avLst/>
          </a:prstGeom>
        </p:spPr>
        <p:txBody>
          <a:bodyPr lIns="0" tIns="0" rIns="0" bIns="0" rtlCol="0" anchor="t">
            <a:spAutoFit/>
          </a:bodyPr>
          <a:lstStyle/>
          <a:p>
            <a:pPr algn="ctr">
              <a:lnSpc>
                <a:spcPts val="5666"/>
              </a:lnSpc>
            </a:pPr>
            <a:r>
              <a:rPr lang="en-US" sz="4047">
                <a:solidFill>
                  <a:srgbClr val="FFFFFF"/>
                </a:solidFill>
                <a:latin typeface="Open Sans"/>
              </a:rPr>
              <a:t>Now final step is the releasing the capture when everything is done </a:t>
            </a:r>
          </a:p>
        </p:txBody>
      </p:sp>
      <p:sp>
        <p:nvSpPr>
          <p:cNvPr id="5" name="TextBox 5"/>
          <p:cNvSpPr txBox="1"/>
          <p:nvPr/>
        </p:nvSpPr>
        <p:spPr>
          <a:xfrm>
            <a:off x="338074" y="4143803"/>
            <a:ext cx="14633019" cy="817245"/>
          </a:xfrm>
          <a:prstGeom prst="rect">
            <a:avLst/>
          </a:prstGeom>
        </p:spPr>
        <p:txBody>
          <a:bodyPr lIns="0" tIns="0" rIns="0" bIns="0" rtlCol="0" anchor="t">
            <a:spAutoFit/>
          </a:bodyPr>
          <a:lstStyle/>
          <a:p>
            <a:pPr>
              <a:lnSpc>
                <a:spcPts val="6720"/>
              </a:lnSpc>
            </a:pPr>
            <a:r>
              <a:rPr lang="en-US" sz="4800">
                <a:solidFill>
                  <a:srgbClr val="FFFFFF"/>
                </a:solidFill>
                <a:latin typeface="Open Sans Bold"/>
              </a:rPr>
              <a:t>Output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r="5710" b="571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15974" y="2176087"/>
            <a:ext cx="12056052" cy="6141700"/>
          </a:xfrm>
          <a:prstGeom prst="rect">
            <a:avLst/>
          </a:prstGeom>
        </p:spPr>
        <p:txBody>
          <a:bodyPr lIns="0" tIns="0" rIns="0" bIns="0" rtlCol="0" anchor="t">
            <a:spAutoFit/>
          </a:bodyPr>
          <a:lstStyle/>
          <a:p>
            <a:pPr algn="ctr">
              <a:lnSpc>
                <a:spcPts val="16346"/>
              </a:lnSpc>
            </a:pPr>
            <a:r>
              <a:rPr lang="en-US" sz="11676">
                <a:solidFill>
                  <a:srgbClr val="FFFFFF"/>
                </a:solidFill>
                <a:latin typeface="Open Sans Extra Bold"/>
              </a:rPr>
              <a:t>Now let's see the verification of our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4942862" y="21827"/>
            <a:ext cx="8130540"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Maintainance</a:t>
            </a:r>
          </a:p>
        </p:txBody>
      </p:sp>
      <p:sp>
        <p:nvSpPr>
          <p:cNvPr id="3" name="TextBox 3"/>
          <p:cNvSpPr txBox="1"/>
          <p:nvPr/>
        </p:nvSpPr>
        <p:spPr>
          <a:xfrm>
            <a:off x="361509" y="2398866"/>
            <a:ext cx="17564982" cy="7355588"/>
          </a:xfrm>
          <a:prstGeom prst="rect">
            <a:avLst/>
          </a:prstGeom>
        </p:spPr>
        <p:txBody>
          <a:bodyPr lIns="0" tIns="0" rIns="0" bIns="0" rtlCol="0" anchor="t">
            <a:spAutoFit/>
          </a:bodyPr>
          <a:lstStyle/>
          <a:p>
            <a:pPr algn="ctr">
              <a:lnSpc>
                <a:spcPts val="5333"/>
              </a:lnSpc>
            </a:pPr>
            <a:r>
              <a:rPr lang="en-US" sz="3809">
                <a:solidFill>
                  <a:srgbClr val="FFFFFF"/>
                </a:solidFill>
                <a:latin typeface="Open Sans"/>
              </a:rPr>
              <a:t>Maintenance is the most important phase of a software life cycle. The effort spend on maintenance is the 60% of the total effort spend to develop a full software. The software is designed by using Tkinter. The main part of maintenance is make the software user-friendly. And we have tried our best to make it user friendly. Keeping in mind the security purposes, we have given the options for system login. So that only limited number of person who know's the username and password will be able to open and check the live status. Because of which government can keep their mid day meal data safe &amp; secure. we've also provide an option of helpdesk which help the person to contact us in case of any failure and in future we also keep updating our software so that people can more easily intract with our software.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79848" y="7918870"/>
            <a:ext cx="1901218" cy="2467841"/>
          </a:xfrm>
          <a:prstGeom prst="rect">
            <a:avLst/>
          </a:prstGeom>
        </p:spPr>
      </p:pic>
      <p:pic>
        <p:nvPicPr>
          <p:cNvPr id="3" name="Picture 3"/>
          <p:cNvPicPr>
            <a:picLocks noChangeAspect="1"/>
          </p:cNvPicPr>
          <p:nvPr/>
        </p:nvPicPr>
        <p:blipFill>
          <a:blip r:embed="rId2"/>
          <a:srcRect/>
          <a:stretch>
            <a:fillRect/>
          </a:stretch>
        </p:blipFill>
        <p:spPr>
          <a:xfrm rot="-9088749">
            <a:off x="1498507" y="568077"/>
            <a:ext cx="3068418" cy="2907327"/>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573710" y="4991956"/>
            <a:ext cx="5336532" cy="5103059"/>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358040" y="-210261"/>
            <a:ext cx="6128135" cy="5454041"/>
          </a:xfrm>
          <a:prstGeom prst="rect">
            <a:avLst/>
          </a:prstGeom>
        </p:spPr>
      </p:pic>
      <p:pic>
        <p:nvPicPr>
          <p:cNvPr id="6" name="Picture 6"/>
          <p:cNvPicPr>
            <a:picLocks noChangeAspect="1"/>
          </p:cNvPicPr>
          <p:nvPr/>
        </p:nvPicPr>
        <p:blipFill>
          <a:blip r:embed="rId5"/>
          <a:srcRect/>
          <a:stretch>
            <a:fillRect/>
          </a:stretch>
        </p:blipFill>
        <p:spPr>
          <a:xfrm rot="1207755">
            <a:off x="13841305" y="4815926"/>
            <a:ext cx="3971221" cy="5384013"/>
          </a:xfrm>
          <a:prstGeom prst="rect">
            <a:avLst/>
          </a:prstGeom>
        </p:spPr>
      </p:pic>
      <p:sp>
        <p:nvSpPr>
          <p:cNvPr id="7" name="TextBox 7"/>
          <p:cNvSpPr txBox="1"/>
          <p:nvPr/>
        </p:nvSpPr>
        <p:spPr>
          <a:xfrm>
            <a:off x="6180850" y="11938"/>
            <a:ext cx="6462356"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Conclusion</a:t>
            </a:r>
          </a:p>
        </p:txBody>
      </p:sp>
      <p:sp>
        <p:nvSpPr>
          <p:cNvPr id="8" name="TextBox 8"/>
          <p:cNvSpPr txBox="1"/>
          <p:nvPr/>
        </p:nvSpPr>
        <p:spPr>
          <a:xfrm>
            <a:off x="262155" y="2264940"/>
            <a:ext cx="17763691" cy="6791325"/>
          </a:xfrm>
          <a:prstGeom prst="rect">
            <a:avLst/>
          </a:prstGeom>
        </p:spPr>
        <p:txBody>
          <a:bodyPr lIns="0" tIns="0" rIns="0" bIns="0" rtlCol="0" anchor="t">
            <a:spAutoFit/>
          </a:bodyPr>
          <a:lstStyle/>
          <a:p>
            <a:pPr>
              <a:lnSpc>
                <a:spcPts val="6719"/>
              </a:lnSpc>
            </a:pPr>
            <a:r>
              <a:rPr lang="en-US" sz="4800" dirty="0">
                <a:solidFill>
                  <a:srgbClr val="FFFFFF"/>
                </a:solidFill>
                <a:latin typeface="Open Sans"/>
              </a:rPr>
              <a:t>In the face count using Webcam project, every student's face is detected and count the total number of students present during food distribution. So, there will be no rigging. And this system will help  government to avoid broker who send 100 students bill in place of 50 students to the government. Hence, government can use the money left from the broker to give better quality and nutritious food to the students. That will help to the students to grow physically and mentally both.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2" b="2892"/>
          <a:stretch>
            <a:fillRect/>
          </a:stretch>
        </p:blipFill>
        <p:spPr>
          <a:xfrm>
            <a:off x="0" y="0"/>
            <a:ext cx="8188922" cy="10287000"/>
          </a:xfrm>
          <a:prstGeom prst="rect">
            <a:avLst/>
          </a:prstGeom>
        </p:spPr>
      </p:pic>
      <p:sp>
        <p:nvSpPr>
          <p:cNvPr id="3" name="TextBox 3"/>
          <p:cNvSpPr txBox="1"/>
          <p:nvPr/>
        </p:nvSpPr>
        <p:spPr>
          <a:xfrm>
            <a:off x="9144000" y="1038225"/>
            <a:ext cx="8115300"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Future Aspects :</a:t>
            </a:r>
          </a:p>
        </p:txBody>
      </p:sp>
      <p:sp>
        <p:nvSpPr>
          <p:cNvPr id="4" name="TextBox 4"/>
          <p:cNvSpPr txBox="1"/>
          <p:nvPr/>
        </p:nvSpPr>
        <p:spPr>
          <a:xfrm>
            <a:off x="8854222" y="2562225"/>
            <a:ext cx="8115300" cy="5095875"/>
          </a:xfrm>
          <a:prstGeom prst="rect">
            <a:avLst/>
          </a:prstGeom>
        </p:spPr>
        <p:txBody>
          <a:bodyPr lIns="0" tIns="0" rIns="0" bIns="0" rtlCol="0" anchor="t">
            <a:spAutoFit/>
          </a:bodyPr>
          <a:lstStyle/>
          <a:p>
            <a:pPr marL="777240" lvl="1" indent="-388620">
              <a:lnSpc>
                <a:spcPts val="5040"/>
              </a:lnSpc>
              <a:buFont typeface="Arial"/>
              <a:buChar char="•"/>
            </a:pPr>
            <a:r>
              <a:rPr lang="en-US" sz="3600" spc="-36">
                <a:solidFill>
                  <a:srgbClr val="000000"/>
                </a:solidFill>
                <a:latin typeface="Assistant Regular"/>
              </a:rPr>
              <a:t>In future , we can add a feature of detection of food also.</a:t>
            </a:r>
          </a:p>
          <a:p>
            <a:pPr marL="777240" lvl="1" indent="-388620">
              <a:lnSpc>
                <a:spcPts val="5040"/>
              </a:lnSpc>
              <a:buFont typeface="Arial"/>
              <a:buChar char="•"/>
            </a:pPr>
            <a:r>
              <a:rPr lang="en-US" sz="3600" spc="-36">
                <a:solidFill>
                  <a:srgbClr val="000000"/>
                </a:solidFill>
                <a:latin typeface="Assistant Regular"/>
              </a:rPr>
              <a:t>Detect unhygienic surrounding.</a:t>
            </a:r>
          </a:p>
          <a:p>
            <a:pPr marL="777240" lvl="1" indent="-388620">
              <a:lnSpc>
                <a:spcPts val="5040"/>
              </a:lnSpc>
              <a:buFont typeface="Arial"/>
              <a:buChar char="•"/>
            </a:pPr>
            <a:r>
              <a:rPr lang="en-US" sz="3600" spc="-36">
                <a:solidFill>
                  <a:srgbClr val="000000"/>
                </a:solidFill>
                <a:latin typeface="Assistant Regular"/>
              </a:rPr>
              <a:t>A multi functioning software includes:</a:t>
            </a:r>
          </a:p>
          <a:p>
            <a:pPr marL="1554480" lvl="2" indent="-518160">
              <a:lnSpc>
                <a:spcPts val="5040"/>
              </a:lnSpc>
              <a:buFont typeface="Arial"/>
              <a:buChar char="•"/>
            </a:pPr>
            <a:r>
              <a:rPr lang="en-US" sz="3600" spc="-36">
                <a:solidFill>
                  <a:srgbClr val="000000"/>
                </a:solidFill>
                <a:latin typeface="Assistant Regular"/>
              </a:rPr>
              <a:t>Management of the mid-day meal</a:t>
            </a:r>
          </a:p>
          <a:p>
            <a:pPr marL="1554480" lvl="2" indent="-518160">
              <a:lnSpc>
                <a:spcPts val="5040"/>
              </a:lnSpc>
              <a:buFont typeface="Arial"/>
              <a:buChar char="•"/>
            </a:pPr>
            <a:r>
              <a:rPr lang="en-US" sz="3600" spc="-36">
                <a:solidFill>
                  <a:srgbClr val="000000"/>
                </a:solidFill>
                <a:latin typeface="Assistant Regular"/>
              </a:rPr>
              <a:t>Monitoring of attendance (Automated Monitoring System)</a:t>
            </a:r>
          </a:p>
          <a:p>
            <a:pPr>
              <a:lnSpc>
                <a:spcPts val="5040"/>
              </a:lnSpc>
            </a:pPr>
            <a:endParaRPr lang="en-US" sz="3600" spc="-36">
              <a:solidFill>
                <a:srgbClr val="000000"/>
              </a:solidFill>
              <a:latin typeface="Assistant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453229" y="4274957"/>
            <a:ext cx="5329698" cy="5891816"/>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944900" y="-17024"/>
            <a:ext cx="3789380" cy="4387126"/>
          </a:xfrm>
          <a:prstGeom prst="rect">
            <a:avLst/>
          </a:prstGeom>
        </p:spPr>
      </p:pic>
      <p:sp>
        <p:nvSpPr>
          <p:cNvPr id="5" name="TextBox 5"/>
          <p:cNvSpPr txBox="1"/>
          <p:nvPr/>
        </p:nvSpPr>
        <p:spPr>
          <a:xfrm>
            <a:off x="5243723" y="180975"/>
            <a:ext cx="7462481"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Introduction</a:t>
            </a:r>
          </a:p>
        </p:txBody>
      </p:sp>
      <p:sp>
        <p:nvSpPr>
          <p:cNvPr id="6" name="TextBox 6"/>
          <p:cNvSpPr txBox="1"/>
          <p:nvPr/>
        </p:nvSpPr>
        <p:spPr>
          <a:xfrm>
            <a:off x="-2632149" y="1812435"/>
            <a:ext cx="14963705" cy="885190"/>
          </a:xfrm>
          <a:prstGeom prst="rect">
            <a:avLst/>
          </a:prstGeom>
        </p:spPr>
        <p:txBody>
          <a:bodyPr lIns="0" tIns="0" rIns="0" bIns="0" rtlCol="0" anchor="t">
            <a:spAutoFit/>
          </a:bodyPr>
          <a:lstStyle/>
          <a:p>
            <a:pPr algn="ctr">
              <a:lnSpc>
                <a:spcPts val="7280"/>
              </a:lnSpc>
            </a:pPr>
            <a:r>
              <a:rPr lang="en-US" sz="5200">
                <a:solidFill>
                  <a:srgbClr val="FFFFFF"/>
                </a:solidFill>
                <a:latin typeface="Open Sans Italics"/>
              </a:rPr>
              <a:t>What is mid-day meal scheme ?</a:t>
            </a:r>
          </a:p>
        </p:txBody>
      </p:sp>
      <p:sp>
        <p:nvSpPr>
          <p:cNvPr id="7" name="TextBox 7"/>
          <p:cNvSpPr txBox="1"/>
          <p:nvPr/>
        </p:nvSpPr>
        <p:spPr>
          <a:xfrm>
            <a:off x="0" y="2872319"/>
            <a:ext cx="18288000" cy="7373942"/>
          </a:xfrm>
          <a:prstGeom prst="rect">
            <a:avLst/>
          </a:prstGeom>
        </p:spPr>
        <p:txBody>
          <a:bodyPr lIns="0" tIns="0" rIns="0" bIns="0" rtlCol="0" anchor="t">
            <a:spAutoFit/>
          </a:bodyPr>
          <a:lstStyle/>
          <a:p>
            <a:pPr>
              <a:lnSpc>
                <a:spcPts val="4480"/>
              </a:lnSpc>
            </a:pPr>
            <a:r>
              <a:rPr lang="en-US" sz="3200" dirty="0">
                <a:solidFill>
                  <a:srgbClr val="FFFFFF"/>
                </a:solidFill>
                <a:latin typeface="Open Sans"/>
              </a:rPr>
              <a:t> The Midday Meal Scheme comes under the HRD Ministry’s Department of School Education and     Literacy.                                                                                                                                                          </a:t>
            </a:r>
          </a:p>
          <a:p>
            <a:pPr>
              <a:lnSpc>
                <a:spcPts val="4480"/>
              </a:lnSpc>
            </a:pPr>
            <a:endParaRPr lang="en-US" sz="3200" dirty="0">
              <a:solidFill>
                <a:srgbClr val="FFFFFF"/>
              </a:solidFill>
              <a:latin typeface="Open Sans"/>
            </a:endParaRPr>
          </a:p>
          <a:p>
            <a:pPr>
              <a:lnSpc>
                <a:spcPts val="4480"/>
              </a:lnSpc>
            </a:pPr>
            <a:r>
              <a:rPr lang="en-US" sz="3200" dirty="0">
                <a:solidFill>
                  <a:srgbClr val="FFFFFF"/>
                </a:solidFill>
                <a:latin typeface="Open Sans"/>
              </a:rPr>
              <a:t>  Launched in the year 1995 as a centrally sponsored scheme.                                                                                                </a:t>
            </a:r>
          </a:p>
          <a:p>
            <a:pPr>
              <a:lnSpc>
                <a:spcPts val="3807"/>
              </a:lnSpc>
            </a:pPr>
            <a:r>
              <a:rPr lang="en-US" sz="2719" dirty="0">
                <a:solidFill>
                  <a:srgbClr val="FFFFFF"/>
                </a:solidFill>
                <a:latin typeface="Arimo"/>
              </a:rPr>
              <a:t>                                                                          </a:t>
            </a:r>
          </a:p>
          <a:p>
            <a:pPr>
              <a:lnSpc>
                <a:spcPts val="4480"/>
              </a:lnSpc>
            </a:pPr>
            <a:r>
              <a:rPr lang="en-US" sz="2719" dirty="0">
                <a:solidFill>
                  <a:srgbClr val="FFFFFF"/>
                </a:solidFill>
                <a:latin typeface="Open Sans Light"/>
              </a:rPr>
              <a:t>  </a:t>
            </a:r>
            <a:r>
              <a:rPr lang="en-US" sz="3200" dirty="0">
                <a:solidFill>
                  <a:srgbClr val="FFFFFF"/>
                </a:solidFill>
                <a:latin typeface="Open Sans Extra Bold"/>
              </a:rPr>
              <a:t>Objectives :                                                                                                                                                                                 </a:t>
            </a:r>
          </a:p>
          <a:p>
            <a:pPr>
              <a:lnSpc>
                <a:spcPts val="4480"/>
              </a:lnSpc>
            </a:pPr>
            <a:r>
              <a:rPr lang="en-US" sz="3200" dirty="0">
                <a:solidFill>
                  <a:srgbClr val="FFFFFF"/>
                </a:solidFill>
                <a:latin typeface="Open Sans Extra Bold"/>
              </a:rPr>
              <a:t>                                                                                                                                                                                  </a:t>
            </a:r>
          </a:p>
          <a:p>
            <a:pPr marL="690880" lvl="1" indent="-345440">
              <a:lnSpc>
                <a:spcPts val="4480"/>
              </a:lnSpc>
              <a:buFont typeface="Arial"/>
              <a:buChar char="•"/>
            </a:pPr>
            <a:r>
              <a:rPr lang="en-US" sz="3200" dirty="0">
                <a:solidFill>
                  <a:srgbClr val="FFFFFF"/>
                </a:solidFill>
                <a:latin typeface="Open Sans"/>
              </a:rPr>
              <a:t>It provides that every child within the age group of six to fourteen years studying in classes I  to VIII who enrolls   and attends the school shall be provided hot cooked meals.                                                                                                 </a:t>
            </a:r>
          </a:p>
          <a:p>
            <a:pPr>
              <a:lnSpc>
                <a:spcPts val="4480"/>
              </a:lnSpc>
            </a:pPr>
            <a:endParaRPr lang="en-US" sz="3200" dirty="0">
              <a:solidFill>
                <a:srgbClr val="FFFFFF"/>
              </a:solidFill>
              <a:latin typeface="Open Sans"/>
            </a:endParaRPr>
          </a:p>
          <a:p>
            <a:pPr marL="690880" lvl="1" indent="-345440">
              <a:lnSpc>
                <a:spcPts val="4480"/>
              </a:lnSpc>
              <a:buFont typeface="Arial"/>
              <a:buChar char="•"/>
            </a:pPr>
            <a:r>
              <a:rPr lang="en-US" sz="3200" dirty="0">
                <a:solidFill>
                  <a:srgbClr val="FFFFFF"/>
                </a:solidFill>
                <a:latin typeface="Open Sans"/>
              </a:rPr>
              <a:t>It is having nutritional standards of 450 calories and 12 gm of protein for primary (IV class)    and 700 calories and 20 gm protein for upper primary (VI-VIII class), free of charge every day except on school holidays.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509558" y="1526743"/>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7048034" y="3257842"/>
            <a:ext cx="5693252" cy="5444172"/>
          </a:xfrm>
          <a:prstGeom prst="rect">
            <a:avLst/>
          </a:prstGeom>
        </p:spPr>
      </p:pic>
      <p:sp>
        <p:nvSpPr>
          <p:cNvPr id="5" name="TextBox 5"/>
          <p:cNvSpPr txBox="1"/>
          <p:nvPr/>
        </p:nvSpPr>
        <p:spPr>
          <a:xfrm>
            <a:off x="3465720" y="-161925"/>
            <a:ext cx="16955880" cy="3125664"/>
          </a:xfrm>
          <a:prstGeom prst="rect">
            <a:avLst/>
          </a:prstGeom>
        </p:spPr>
        <p:txBody>
          <a:bodyPr wrap="square" lIns="0" tIns="0" rIns="0" bIns="0" rtlCol="0" anchor="t">
            <a:spAutoFit/>
          </a:bodyPr>
          <a:lstStyle/>
          <a:p>
            <a:pPr algn="ctr">
              <a:lnSpc>
                <a:spcPts val="12599"/>
              </a:lnSpc>
            </a:pPr>
            <a:r>
              <a:rPr lang="en-US" sz="9000" dirty="0">
                <a:solidFill>
                  <a:srgbClr val="FFFFFF"/>
                </a:solidFill>
                <a:latin typeface="Open Sans Extra Bold"/>
              </a:rPr>
              <a:t>Problem Statement								</a:t>
            </a:r>
          </a:p>
        </p:txBody>
      </p:sp>
      <p:sp>
        <p:nvSpPr>
          <p:cNvPr id="6" name="TextBox 6"/>
          <p:cNvSpPr txBox="1"/>
          <p:nvPr/>
        </p:nvSpPr>
        <p:spPr>
          <a:xfrm>
            <a:off x="0" y="1526743"/>
            <a:ext cx="18288000" cy="1807210"/>
          </a:xfrm>
          <a:prstGeom prst="rect">
            <a:avLst/>
          </a:prstGeom>
        </p:spPr>
        <p:txBody>
          <a:bodyPr lIns="0" tIns="0" rIns="0" bIns="0" rtlCol="0" anchor="t">
            <a:spAutoFit/>
          </a:bodyPr>
          <a:lstStyle/>
          <a:p>
            <a:pPr>
              <a:lnSpc>
                <a:spcPts val="7280"/>
              </a:lnSpc>
            </a:pPr>
            <a:r>
              <a:rPr lang="en-US" sz="5200" dirty="0">
                <a:solidFill>
                  <a:srgbClr val="FFFFFF"/>
                </a:solidFill>
                <a:latin typeface="Open Sans"/>
              </a:rPr>
              <a:t> </a:t>
            </a:r>
            <a:r>
              <a:rPr lang="en-US" sz="5200" dirty="0">
                <a:solidFill>
                  <a:srgbClr val="FFFFFF"/>
                </a:solidFill>
                <a:latin typeface="Open Sans Italics"/>
              </a:rPr>
              <a:t>Ensuring number of students that took meal is same               number reported.</a:t>
            </a:r>
          </a:p>
        </p:txBody>
      </p:sp>
      <p:sp>
        <p:nvSpPr>
          <p:cNvPr id="7" name="TextBox 7"/>
          <p:cNvSpPr txBox="1"/>
          <p:nvPr/>
        </p:nvSpPr>
        <p:spPr>
          <a:xfrm>
            <a:off x="76071" y="5577311"/>
            <a:ext cx="18288000" cy="4455795"/>
          </a:xfrm>
          <a:prstGeom prst="rect">
            <a:avLst/>
          </a:prstGeom>
        </p:spPr>
        <p:txBody>
          <a:bodyPr lIns="0" tIns="0" rIns="0" bIns="0" rtlCol="0" anchor="t">
            <a:spAutoFit/>
          </a:bodyPr>
          <a:lstStyle/>
          <a:p>
            <a:pPr>
              <a:lnSpc>
                <a:spcPts val="5040"/>
              </a:lnSpc>
            </a:pPr>
            <a:r>
              <a:rPr lang="en-US" sz="3600" dirty="0">
                <a:solidFill>
                  <a:srgbClr val="FFFFFF"/>
                </a:solidFill>
                <a:latin typeface="Open Sans"/>
              </a:rPr>
              <a:t> Is there any part of the country or is there any segment of the running of the system  without corruption? We all know, the answer is big NO.</a:t>
            </a:r>
          </a:p>
          <a:p>
            <a:pPr>
              <a:lnSpc>
                <a:spcPts val="5040"/>
              </a:lnSpc>
            </a:pPr>
            <a:endParaRPr lang="en-US" sz="3600" dirty="0">
              <a:solidFill>
                <a:srgbClr val="FFFFFF"/>
              </a:solidFill>
              <a:latin typeface="Open Sans"/>
            </a:endParaRPr>
          </a:p>
          <a:p>
            <a:pPr>
              <a:lnSpc>
                <a:spcPts val="5040"/>
              </a:lnSpc>
            </a:pPr>
            <a:r>
              <a:rPr lang="en-US" sz="3600" dirty="0">
                <a:solidFill>
                  <a:srgbClr val="FFFFFF"/>
                </a:solidFill>
                <a:latin typeface="Open Sans"/>
              </a:rPr>
              <a:t> Here’s a report conducted in 2015. CAG's performance audit report of Mid Day meal  not only found </a:t>
            </a:r>
            <a:r>
              <a:rPr lang="en-US" sz="3600" dirty="0" err="1">
                <a:solidFill>
                  <a:srgbClr val="FFFFFF"/>
                </a:solidFill>
                <a:latin typeface="Open Sans"/>
              </a:rPr>
              <a:t>found</a:t>
            </a:r>
            <a:r>
              <a:rPr lang="en-US" sz="3600" dirty="0">
                <a:solidFill>
                  <a:srgbClr val="FFFFFF"/>
                </a:solidFill>
                <a:latin typeface="Open Sans"/>
              </a:rPr>
              <a:t> financial mismanagement by the HRD ministry but it has also  discovered states having indulged in in diversion of funds to the tune of ₹123.29  crore meant for the scheme.</a:t>
            </a:r>
          </a:p>
        </p:txBody>
      </p:sp>
      <p:sp>
        <p:nvSpPr>
          <p:cNvPr id="8" name="TextBox 8"/>
          <p:cNvSpPr txBox="1"/>
          <p:nvPr/>
        </p:nvSpPr>
        <p:spPr>
          <a:xfrm>
            <a:off x="0" y="4024369"/>
            <a:ext cx="15303628" cy="716280"/>
          </a:xfrm>
          <a:prstGeom prst="rect">
            <a:avLst/>
          </a:prstGeom>
        </p:spPr>
        <p:txBody>
          <a:bodyPr lIns="0" tIns="0" rIns="0" bIns="0" rtlCol="0" anchor="t">
            <a:spAutoFit/>
          </a:bodyPr>
          <a:lstStyle/>
          <a:p>
            <a:pPr algn="ctr">
              <a:lnSpc>
                <a:spcPts val="5880"/>
              </a:lnSpc>
            </a:pPr>
            <a:r>
              <a:rPr lang="en-US" sz="4200">
                <a:solidFill>
                  <a:srgbClr val="FFFFFF"/>
                </a:solidFill>
                <a:latin typeface="Open Sans"/>
              </a:rPr>
              <a:t>Here is some news articles showing why this problem arised?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7584433" y="-140569"/>
            <a:ext cx="6957130" cy="6267229"/>
          </a:xfrm>
          <a:prstGeom prst="rect">
            <a:avLst/>
          </a:prstGeom>
        </p:spPr>
      </p:pic>
      <p:pic>
        <p:nvPicPr>
          <p:cNvPr id="3" name="Picture 3"/>
          <p:cNvPicPr>
            <a:picLocks noChangeAspect="1"/>
          </p:cNvPicPr>
          <p:nvPr/>
        </p:nvPicPr>
        <p:blipFill>
          <a:blip r:embed="rId3"/>
          <a:srcRect/>
          <a:stretch>
            <a:fillRect/>
          </a:stretch>
        </p:blipFill>
        <p:spPr>
          <a:xfrm rot="-2715964">
            <a:off x="15663996" y="1947045"/>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2854343" y="5385196"/>
            <a:ext cx="5163362" cy="4892285"/>
          </a:xfrm>
          <a:prstGeom prst="rect">
            <a:avLst/>
          </a:prstGeom>
        </p:spPr>
      </p:pic>
      <p:sp>
        <p:nvSpPr>
          <p:cNvPr id="5" name="TextBox 5"/>
          <p:cNvSpPr txBox="1"/>
          <p:nvPr/>
        </p:nvSpPr>
        <p:spPr>
          <a:xfrm>
            <a:off x="859663" y="2993046"/>
            <a:ext cx="10237362" cy="6477381"/>
          </a:xfrm>
          <a:prstGeom prst="rect">
            <a:avLst/>
          </a:prstGeom>
        </p:spPr>
        <p:txBody>
          <a:bodyPr lIns="0" tIns="0" rIns="0" bIns="0" rtlCol="0" anchor="t">
            <a:spAutoFit/>
          </a:bodyPr>
          <a:lstStyle/>
          <a:p>
            <a:pPr>
              <a:lnSpc>
                <a:spcPts val="16992"/>
              </a:lnSpc>
            </a:pPr>
            <a:r>
              <a:rPr lang="en-US" sz="14400">
                <a:solidFill>
                  <a:srgbClr val="000000"/>
                </a:solidFill>
                <a:latin typeface="HK Grotesk Bold"/>
              </a:rPr>
              <a:t>Now let's talk about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5993" b="2665"/>
          <a:stretch>
            <a:fillRect/>
          </a:stretch>
        </p:blipFill>
        <p:spPr>
          <a:xfrm>
            <a:off x="7577681" y="2457921"/>
            <a:ext cx="10287368" cy="7096613"/>
          </a:xfrm>
          <a:prstGeom prst="rect">
            <a:avLst/>
          </a:prstGeom>
        </p:spPr>
      </p:pic>
      <p:sp>
        <p:nvSpPr>
          <p:cNvPr id="3" name="TextBox 3"/>
          <p:cNvSpPr txBox="1"/>
          <p:nvPr/>
        </p:nvSpPr>
        <p:spPr>
          <a:xfrm>
            <a:off x="0" y="305942"/>
            <a:ext cx="14836796" cy="885190"/>
          </a:xfrm>
          <a:prstGeom prst="rect">
            <a:avLst/>
          </a:prstGeom>
        </p:spPr>
        <p:txBody>
          <a:bodyPr lIns="0" tIns="0" rIns="0" bIns="0" rtlCol="0" anchor="t">
            <a:spAutoFit/>
          </a:bodyPr>
          <a:lstStyle/>
          <a:p>
            <a:pPr algn="ctr">
              <a:lnSpc>
                <a:spcPts val="7280"/>
              </a:lnSpc>
            </a:pPr>
            <a:r>
              <a:rPr lang="en-US" sz="5200">
                <a:solidFill>
                  <a:srgbClr val="FFFFFF"/>
                </a:solidFill>
                <a:latin typeface="Open Sans Bold"/>
              </a:rPr>
              <a:t>For implementing the solution we've used -:</a:t>
            </a:r>
          </a:p>
        </p:txBody>
      </p:sp>
      <p:sp>
        <p:nvSpPr>
          <p:cNvPr id="4" name="TextBox 4"/>
          <p:cNvSpPr txBox="1"/>
          <p:nvPr/>
        </p:nvSpPr>
        <p:spPr>
          <a:xfrm>
            <a:off x="-388193" y="2794967"/>
            <a:ext cx="7965873" cy="4904458"/>
          </a:xfrm>
          <a:prstGeom prst="rect">
            <a:avLst/>
          </a:prstGeom>
        </p:spPr>
        <p:txBody>
          <a:bodyPr lIns="0" tIns="0" rIns="0" bIns="0" rtlCol="0" anchor="t">
            <a:spAutoFit/>
          </a:bodyPr>
          <a:lstStyle/>
          <a:p>
            <a:pPr algn="ctr">
              <a:lnSpc>
                <a:spcPts val="13017"/>
              </a:lnSpc>
            </a:pPr>
            <a:r>
              <a:rPr lang="en-US" sz="9298">
                <a:solidFill>
                  <a:srgbClr val="FFFFFF"/>
                </a:solidFill>
                <a:latin typeface="Open Sans Extra Bold"/>
              </a:rPr>
              <a:t>Classical Waterfall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45" b="1143"/>
          <a:stretch>
            <a:fillRect/>
          </a:stretch>
        </p:blipFill>
        <p:spPr>
          <a:xfrm>
            <a:off x="56093" y="873428"/>
            <a:ext cx="18175814" cy="88312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028700" y="2728596"/>
            <a:ext cx="8115300" cy="1209296"/>
          </a:xfrm>
          <a:prstGeom prst="rect">
            <a:avLst/>
          </a:prstGeom>
        </p:spPr>
        <p:txBody>
          <a:bodyPr lIns="0" tIns="0" rIns="0" bIns="0" rtlCol="0" anchor="t">
            <a:spAutoFit/>
          </a:bodyPr>
          <a:lstStyle/>
          <a:p>
            <a:pPr>
              <a:lnSpc>
                <a:spcPts val="9440"/>
              </a:lnSpc>
            </a:pPr>
            <a:r>
              <a:rPr lang="en-US" sz="8000">
                <a:solidFill>
                  <a:srgbClr val="FFFFFF"/>
                </a:solidFill>
                <a:latin typeface="HK Grotesk Bold"/>
              </a:rPr>
              <a:t>Requirements</a:t>
            </a:r>
          </a:p>
        </p:txBody>
      </p:sp>
      <p:sp>
        <p:nvSpPr>
          <p:cNvPr id="3" name="TextBox 3"/>
          <p:cNvSpPr txBox="1"/>
          <p:nvPr/>
        </p:nvSpPr>
        <p:spPr>
          <a:xfrm>
            <a:off x="1383131" y="4932292"/>
            <a:ext cx="6633573" cy="2888278"/>
          </a:xfrm>
          <a:prstGeom prst="rect">
            <a:avLst/>
          </a:prstGeom>
        </p:spPr>
        <p:txBody>
          <a:bodyPr lIns="0" tIns="0" rIns="0" bIns="0" rtlCol="0" anchor="t">
            <a:spAutoFit/>
          </a:bodyPr>
          <a:lstStyle/>
          <a:p>
            <a:pPr marL="882285" lvl="1" indent="-441143">
              <a:lnSpc>
                <a:spcPts val="5721"/>
              </a:lnSpc>
              <a:buFont typeface="Arial"/>
              <a:buChar char="•"/>
            </a:pPr>
            <a:r>
              <a:rPr lang="en-US" sz="4086" spc="-40">
                <a:solidFill>
                  <a:srgbClr val="FFFFFF"/>
                </a:solidFill>
                <a:latin typeface="Assistant Regular"/>
              </a:rPr>
              <a:t>Installed jupyter notebook</a:t>
            </a:r>
          </a:p>
          <a:p>
            <a:pPr marL="882285" lvl="1" indent="-441143">
              <a:lnSpc>
                <a:spcPts val="5721"/>
              </a:lnSpc>
              <a:buFont typeface="Arial"/>
              <a:buChar char="•"/>
            </a:pPr>
            <a:r>
              <a:rPr lang="en-US" sz="4086" spc="-40">
                <a:solidFill>
                  <a:srgbClr val="FFFFFF"/>
                </a:solidFill>
                <a:latin typeface="Assistant Regular"/>
              </a:rPr>
              <a:t>Installed openCV</a:t>
            </a:r>
          </a:p>
          <a:p>
            <a:pPr marL="882285" lvl="1" indent="-441143">
              <a:lnSpc>
                <a:spcPts val="5721"/>
              </a:lnSpc>
              <a:buFont typeface="Arial"/>
              <a:buChar char="•"/>
            </a:pPr>
            <a:r>
              <a:rPr lang="en-US" sz="4086" spc="-40">
                <a:solidFill>
                  <a:srgbClr val="FFFFFF"/>
                </a:solidFill>
                <a:latin typeface="Assistant Regular"/>
              </a:rPr>
              <a:t>Installed Tkinter</a:t>
            </a:r>
          </a:p>
          <a:p>
            <a:pPr marL="882285" lvl="1" indent="-441143">
              <a:lnSpc>
                <a:spcPts val="5721"/>
              </a:lnSpc>
              <a:buFont typeface="Arial"/>
              <a:buChar char="•"/>
            </a:pPr>
            <a:r>
              <a:rPr lang="en-US" sz="4086" spc="-40">
                <a:solidFill>
                  <a:srgbClr val="FFFFFF"/>
                </a:solidFill>
                <a:latin typeface="Assistant Regular"/>
              </a:rPr>
              <a:t>Working webcam </a:t>
            </a:r>
          </a:p>
        </p:txBody>
      </p:sp>
      <p:pic>
        <p:nvPicPr>
          <p:cNvPr id="4" name="Picture 4"/>
          <p:cNvPicPr>
            <a:picLocks noChangeAspect="1"/>
          </p:cNvPicPr>
          <p:nvPr/>
        </p:nvPicPr>
        <p:blipFill>
          <a:blip r:embed="rId2"/>
          <a:srcRect l="23481" r="23481"/>
          <a:stretch>
            <a:fillRect/>
          </a:stretch>
        </p:blipFill>
        <p:spPr>
          <a:xfrm>
            <a:off x="10099078" y="0"/>
            <a:ext cx="8188922"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224684" y="3587828"/>
            <a:ext cx="8288502" cy="5979843"/>
          </a:xfrm>
          <a:prstGeom prst="rect">
            <a:avLst/>
          </a:prstGeom>
        </p:spPr>
        <p:txBody>
          <a:bodyPr lIns="0" tIns="0" rIns="0" bIns="0" rtlCol="0" anchor="t">
            <a:spAutoFit/>
          </a:bodyPr>
          <a:lstStyle/>
          <a:p>
            <a:pPr algn="ctr">
              <a:lnSpc>
                <a:spcPts val="9504"/>
              </a:lnSpc>
            </a:pPr>
            <a:r>
              <a:rPr lang="en-US" sz="6789">
                <a:solidFill>
                  <a:srgbClr val="FFFFFF"/>
                </a:solidFill>
                <a:latin typeface="Open Sans"/>
              </a:rPr>
              <a:t>For designing phase we made the GUI of software using the in-built python module tkinter</a:t>
            </a:r>
          </a:p>
        </p:txBody>
      </p:sp>
      <p:pic>
        <p:nvPicPr>
          <p:cNvPr id="3" name="Picture 3"/>
          <p:cNvPicPr>
            <a:picLocks noChangeAspect="1"/>
          </p:cNvPicPr>
          <p:nvPr/>
        </p:nvPicPr>
        <p:blipFill>
          <a:blip r:embed="rId2"/>
          <a:srcRect/>
          <a:stretch>
            <a:fillRect/>
          </a:stretch>
        </p:blipFill>
        <p:spPr>
          <a:xfrm>
            <a:off x="9144000" y="3197510"/>
            <a:ext cx="8883801" cy="6893829"/>
          </a:xfrm>
          <a:prstGeom prst="rect">
            <a:avLst/>
          </a:prstGeom>
        </p:spPr>
      </p:pic>
      <p:sp>
        <p:nvSpPr>
          <p:cNvPr id="4" name="TextBox 4"/>
          <p:cNvSpPr txBox="1"/>
          <p:nvPr/>
        </p:nvSpPr>
        <p:spPr>
          <a:xfrm>
            <a:off x="6064609" y="-9229"/>
            <a:ext cx="4897156" cy="1533525"/>
          </a:xfrm>
          <a:prstGeom prst="rect">
            <a:avLst/>
          </a:prstGeom>
        </p:spPr>
        <p:txBody>
          <a:bodyPr lIns="0" tIns="0" rIns="0" bIns="0" rtlCol="0" anchor="t">
            <a:spAutoFit/>
          </a:bodyPr>
          <a:lstStyle/>
          <a:p>
            <a:pPr algn="ctr">
              <a:lnSpc>
                <a:spcPts val="12599"/>
              </a:lnSpc>
            </a:pPr>
            <a:r>
              <a:rPr lang="en-US" sz="9000">
                <a:solidFill>
                  <a:srgbClr val="FFFFFF"/>
                </a:solidFill>
                <a:latin typeface="Open Sans Extra Bold"/>
              </a:rPr>
              <a:t>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l="1557" r="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923903" y="1448737"/>
            <a:ext cx="10355337" cy="6754342"/>
          </a:xfrm>
          <a:prstGeom prst="rect">
            <a:avLst/>
          </a:prstGeom>
        </p:spPr>
        <p:txBody>
          <a:bodyPr lIns="0" tIns="0" rIns="0" bIns="0" rtlCol="0" anchor="t">
            <a:spAutoFit/>
          </a:bodyPr>
          <a:lstStyle/>
          <a:p>
            <a:pPr algn="ctr">
              <a:lnSpc>
                <a:spcPts val="13438"/>
              </a:lnSpc>
            </a:pPr>
            <a:r>
              <a:rPr lang="en-US" sz="9599">
                <a:solidFill>
                  <a:srgbClr val="FFFFFF"/>
                </a:solidFill>
                <a:latin typeface="Open Sans Extra Bold"/>
              </a:rPr>
              <a:t>Now the Implementation</a:t>
            </a:r>
          </a:p>
          <a:p>
            <a:pPr algn="ctr">
              <a:lnSpc>
                <a:spcPts val="13438"/>
              </a:lnSpc>
            </a:pPr>
            <a:r>
              <a:rPr lang="en-US" sz="9599">
                <a:solidFill>
                  <a:srgbClr val="FFFFFF"/>
                </a:solidFill>
                <a:latin typeface="Open Sans Extra Bold"/>
              </a:rPr>
              <a:t>Phase of Software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662</Words>
  <Application>Microsoft Office PowerPoint</Application>
  <PresentationFormat>Custom</PresentationFormat>
  <Paragraphs>58</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Arimo</vt:lpstr>
      <vt:lpstr>Calibri</vt:lpstr>
      <vt:lpstr>HK Grotesk Bold</vt:lpstr>
      <vt:lpstr>Open Sans Bold</vt:lpstr>
      <vt:lpstr>Assistant Regular</vt:lpstr>
      <vt:lpstr>Open Sans</vt:lpstr>
      <vt:lpstr>Open Sans Light</vt:lpstr>
      <vt:lpstr>Open Sans Italics</vt:lpstr>
      <vt:lpstr>Halant Medium</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PPT</dc:title>
  <cp:lastModifiedBy>nishant kumar</cp:lastModifiedBy>
  <cp:revision>3</cp:revision>
  <dcterms:created xsi:type="dcterms:W3CDTF">2006-08-16T00:00:00Z</dcterms:created>
  <dcterms:modified xsi:type="dcterms:W3CDTF">2021-04-13T14:48:18Z</dcterms:modified>
  <dc:identifier>DAERM7KTgO4</dc:identifier>
</cp:coreProperties>
</file>